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42" r:id="rId2"/>
    <p:sldId id="345" r:id="rId3"/>
    <p:sldId id="352" r:id="rId4"/>
    <p:sldId id="347" r:id="rId5"/>
    <p:sldId id="349" r:id="rId6"/>
    <p:sldId id="350" r:id="rId7"/>
    <p:sldId id="348" r:id="rId8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8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792"/>
    <a:srgbClr val="0A55A2"/>
    <a:srgbClr val="0072BC"/>
    <a:srgbClr val="64BDE1"/>
    <a:srgbClr val="003254"/>
    <a:srgbClr val="3297EA"/>
    <a:srgbClr val="0097FE"/>
    <a:srgbClr val="FFFFFF"/>
    <a:srgbClr val="D9D9D9"/>
    <a:srgbClr val="1B32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6072" autoAdjust="0"/>
  </p:normalViewPr>
  <p:slideViewPr>
    <p:cSldViewPr snapToGrid="0">
      <p:cViewPr varScale="1">
        <p:scale>
          <a:sx n="108" d="100"/>
          <a:sy n="108" d="100"/>
        </p:scale>
        <p:origin x="594" y="108"/>
      </p:cViewPr>
      <p:guideLst>
        <p:guide orient="horz" pos="2137"/>
        <p:guide pos="38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8403DF-2D04-4312-86A8-BF8E06074FC1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1FDE44-3196-498E-A603-8183451638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5268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4C0D0694-D12B-4775-B1F1-AC3116FA112D}"/>
              </a:ext>
            </a:extLst>
          </p:cNvPr>
          <p:cNvSpPr/>
          <p:nvPr userDrawn="1"/>
        </p:nvSpPr>
        <p:spPr>
          <a:xfrm rot="10800000" flipH="1">
            <a:off x="11231808" y="0"/>
            <a:ext cx="956950" cy="6858000"/>
          </a:xfrm>
          <a:prstGeom prst="rect">
            <a:avLst/>
          </a:prstGeom>
          <a:gradFill>
            <a:gsLst>
              <a:gs pos="82000">
                <a:srgbClr val="1B3281"/>
              </a:gs>
              <a:gs pos="6000">
                <a:srgbClr val="0072BC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6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4D42D58B-1A3F-4F9E-AC76-17F6671CB19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57040" y="152399"/>
            <a:ext cx="706486" cy="819357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11358290" y="6420656"/>
            <a:ext cx="735805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725C68B6-61C2-468F-89AB-4B9F7531AA68}" type="slidenum">
              <a:rPr lang="ru-RU" sz="16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857829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861616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 descr="Изображение выглядит как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33C7E2CC-65E1-4566-85CF-1CC8A9E9F25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16540" y="128091"/>
            <a:ext cx="746986" cy="867972"/>
          </a:xfrm>
          <a:prstGeom prst="rect">
            <a:avLst/>
          </a:prstGeom>
        </p:spPr>
      </p:pic>
      <p:sp>
        <p:nvSpPr>
          <p:cNvPr id="8" name="Номер слайда 1">
            <a:extLst>
              <a:ext uri="{FF2B5EF4-FFF2-40B4-BE49-F238E27FC236}">
                <a16:creationId xmlns="" xmlns:a16="http://schemas.microsoft.com/office/drawing/2014/main" id="{44E4AA84-4D85-4FAD-BEF9-1BFB674B7C77}"/>
              </a:ext>
            </a:extLst>
          </p:cNvPr>
          <p:cNvSpPr txBox="1">
            <a:spLocks/>
          </p:cNvSpPr>
          <p:nvPr userDrawn="1"/>
        </p:nvSpPr>
        <p:spPr>
          <a:xfrm>
            <a:off x="11358290" y="6420656"/>
            <a:ext cx="735805" cy="37638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323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725C68B6-61C2-468F-89AB-4B9F7531AA68}" type="slidenum">
              <a:rPr lang="ru-RU" sz="1600" smtClean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 algn="ctr"/>
              <a:t>‹#›</a:t>
            </a:fld>
            <a:endParaRPr lang="ru-RU" sz="1600" dirty="0">
              <a:solidFill>
                <a:srgbClr val="0072B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DFCBAD97-65E4-43C9-84A2-90326F2BBDA2}"/>
              </a:ext>
            </a:extLst>
          </p:cNvPr>
          <p:cNvCxnSpPr/>
          <p:nvPr userDrawn="1"/>
        </p:nvCxnSpPr>
        <p:spPr>
          <a:xfrm>
            <a:off x="0" y="1117600"/>
            <a:ext cx="1857829" cy="0"/>
          </a:xfrm>
          <a:prstGeom prst="line">
            <a:avLst/>
          </a:prstGeom>
          <a:ln w="76200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1109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9F04A334-564B-43B9-A1C2-D3108356F38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333"/>
          <a:stretch/>
        </p:blipFill>
        <p:spPr>
          <a:xfrm>
            <a:off x="8331200" y="0"/>
            <a:ext cx="3860800" cy="6858000"/>
          </a:xfrm>
          <a:prstGeom prst="rect">
            <a:avLst/>
          </a:prstGeom>
        </p:spPr>
      </p:pic>
      <p:pic>
        <p:nvPicPr>
          <p:cNvPr id="5" name="Рисунок 4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0CC14C7F-016E-49D4-B8B0-C7ECA8A62C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87740" y="1654032"/>
            <a:ext cx="1854592" cy="2150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84066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выглядит как карта&#10;&#10;Автоматически созданное описание">
            <a:extLst>
              <a:ext uri="{FF2B5EF4-FFF2-40B4-BE49-F238E27FC236}">
                <a16:creationId xmlns="" xmlns:a16="http://schemas.microsoft.com/office/drawing/2014/main" id="{0D23CDFE-39B3-47A1-B816-383B436410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342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 иконками в фон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>
            <a:extLst>
              <a:ext uri="{FF2B5EF4-FFF2-40B4-BE49-F238E27FC236}">
                <a16:creationId xmlns="" xmlns:a16="http://schemas.microsoft.com/office/drawing/2014/main" id="{6E7D4F1B-2BC3-4D14-B963-614665D9619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l="39395" t="7303"/>
          <a:stretch/>
        </p:blipFill>
        <p:spPr>
          <a:xfrm>
            <a:off x="6838426" y="1053678"/>
            <a:ext cx="5369990" cy="5804323"/>
          </a:xfrm>
          <a:prstGeom prst="rect">
            <a:avLst/>
          </a:prstGeom>
        </p:spPr>
      </p:pic>
      <p:sp>
        <p:nvSpPr>
          <p:cNvPr id="6" name="Содержимое 2">
            <a:extLst>
              <a:ext uri="{FF2B5EF4-FFF2-40B4-BE49-F238E27FC236}">
                <a16:creationId xmlns="" xmlns:a16="http://schemas.microsoft.com/office/drawing/2014/main" id="{2A0C337A-D041-4D4B-B69B-6C5959BC1C56}"/>
              </a:ext>
            </a:extLst>
          </p:cNvPr>
          <p:cNvSpPr txBox="1">
            <a:spLocks/>
          </p:cNvSpPr>
          <p:nvPr userDrawn="1"/>
        </p:nvSpPr>
        <p:spPr>
          <a:xfrm>
            <a:off x="10843826" y="6433920"/>
            <a:ext cx="1164207" cy="326622"/>
          </a:xfrm>
          <a:prstGeom prst="rect">
            <a:avLst/>
          </a:prstGeom>
        </p:spPr>
        <p:txBody>
          <a:bodyPr vert="horz" lIns="104271" tIns="52135" rIns="104271" bIns="52135" rtlCol="0">
            <a:noAutofit/>
          </a:bodyPr>
          <a:lstStyle>
            <a:lvl1pPr marL="370092" indent="-370092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45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01866" indent="-308410" algn="l" defTabSz="98691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0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33640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59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727096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220552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714008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207464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700920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194376" indent="-246728" algn="l" defTabSz="986912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15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fld id="{6CA9F830-AB22-4816-AA96-B85E8087DFB6}" type="slidenum">
              <a:rPr lang="ru-RU" sz="1824" smtClean="0">
                <a:solidFill>
                  <a:schemeClr val="bg1">
                    <a:lumMod val="50000"/>
                  </a:schemeClr>
                </a:solidFill>
                <a:latin typeface="Arial "/>
                <a:ea typeface="Verdana" pitchFamily="34" charset="0"/>
              </a:rPr>
              <a:pPr marL="0" indent="0" algn="r">
                <a:buNone/>
              </a:pPr>
              <a:t>‹#›</a:t>
            </a:fld>
            <a:endParaRPr lang="ru-RU" sz="1597" dirty="0">
              <a:solidFill>
                <a:schemeClr val="bg1">
                  <a:lumMod val="50000"/>
                </a:schemeClr>
              </a:solidFill>
              <a:latin typeface="Arial 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="" xmlns:a16="http://schemas.microsoft.com/office/drawing/2014/main" id="{159C1DBC-3B5E-41EA-93A1-31B38BF951C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421" y="6221522"/>
            <a:ext cx="1885700" cy="4462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72961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8041C7A-404D-4A1A-8130-03CF3FF7F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D97A78E-AE0C-496D-875C-E74DBE825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B708932-BFCA-43CF-A98E-C9B84838D7F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35FE6-3A62-46A3-AD8C-BF2F692313A5}" type="datetimeFigureOut">
              <a:rPr lang="ru-RU" smtClean="0"/>
              <a:t>18.11.2021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7857F0A-3123-49DA-B46C-A65C8699C47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11221AAF-B13C-44AD-8EC8-B707771E5D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607B4C-393F-4E3D-A696-83B041F08FC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19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6" r:id="rId2"/>
    <p:sldLayoutId id="2147483654" r:id="rId3"/>
    <p:sldLayoutId id="2147483655" r:id="rId4"/>
    <p:sldLayoutId id="2147483657" r:id="rId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3">
            <a:extLst>
              <a:ext uri="{FF2B5EF4-FFF2-40B4-BE49-F238E27FC236}">
                <a16:creationId xmlns="" xmlns:a16="http://schemas.microsoft.com/office/drawing/2014/main" id="{5BF3F395-8FC9-46E3-9EAF-02E9C5E4A08A}"/>
              </a:ext>
            </a:extLst>
          </p:cNvPr>
          <p:cNvCxnSpPr/>
          <p:nvPr/>
        </p:nvCxnSpPr>
        <p:spPr>
          <a:xfrm>
            <a:off x="0" y="1117600"/>
            <a:ext cx="1857829" cy="0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>
            <a:extLst>
              <a:ext uri="{FF2B5EF4-FFF2-40B4-BE49-F238E27FC236}">
                <a16:creationId xmlns="" xmlns:a16="http://schemas.microsoft.com/office/drawing/2014/main" id="{B048CA22-1F63-49F5-8F93-C6E0C56C38F1}"/>
              </a:ext>
            </a:extLst>
          </p:cNvPr>
          <p:cNvSpPr/>
          <p:nvPr/>
        </p:nvSpPr>
        <p:spPr>
          <a:xfrm>
            <a:off x="491706" y="2459007"/>
            <a:ext cx="1064421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МЕРОПРИЯТИЯ АКАДЕМИИ МИНПРОСВЕЩЕНИЯ, </a:t>
            </a:r>
          </a:p>
          <a:p>
            <a:pPr defTabSz="844083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НАПРАВЛЕННЫЕ НА ПОДГОТОВКУ К УЧАСТИЮ </a:t>
            </a:r>
          </a:p>
          <a:p>
            <a:pPr defTabSz="844083"/>
            <a:r>
              <a:rPr lang="ru-RU" sz="2400" b="1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В МЕЖДУНАРОДНЫХ ИССЛЕДОВАНИЯХ КАЧЕСТВА ОБРАЗОВАНИЯ</a:t>
            </a:r>
          </a:p>
        </p:txBody>
      </p:sp>
      <p:pic>
        <p:nvPicPr>
          <p:cNvPr id="17" name="Рисунок 16" descr="Изображение выглядит как книга, текст&#10;&#10;Автоматически созданное описание">
            <a:extLst>
              <a:ext uri="{FF2B5EF4-FFF2-40B4-BE49-F238E27FC236}">
                <a16:creationId xmlns="" xmlns:a16="http://schemas.microsoft.com/office/drawing/2014/main" id="{DE309E5E-5100-4352-933B-32015925F15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799" y="104141"/>
            <a:ext cx="806910" cy="935825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491706" y="5592803"/>
            <a:ext cx="97620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844083"/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Кузьмин Павел Владимирович, </a:t>
            </a:r>
          </a:p>
          <a:p>
            <a:pPr defTabSz="844083"/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и.о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. директора ФГАОУ ДПО «Академия </a:t>
            </a:r>
            <a:r>
              <a:rPr lang="ru-RU" dirty="0" err="1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Минпросвещения</a:t>
            </a:r>
            <a:r>
              <a:rPr lang="ru-RU" dirty="0">
                <a:solidFill>
                  <a:schemeClr val="bg1"/>
                </a:solidFill>
                <a:latin typeface="Arial" panose="020B0604020202020204" pitchFamily="34" charset="0"/>
                <a:ea typeface="Helvetica Neue"/>
                <a:cs typeface="Arial" panose="020B0604020202020204" pitchFamily="34" charset="0"/>
                <a:sym typeface="Helvetica Neue"/>
              </a:rPr>
              <a:t> России»</a:t>
            </a:r>
            <a:endParaRPr lang="ru-RU" sz="1400" dirty="0">
              <a:solidFill>
                <a:schemeClr val="bg1"/>
              </a:solidFill>
              <a:latin typeface="Arial" panose="020B0604020202020204" pitchFamily="34" charset="0"/>
              <a:ea typeface="Helvetica Neue"/>
              <a:cs typeface="Arial" panose="020B0604020202020204" pitchFamily="34" charset="0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1641304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B5E57FF-A518-4ABF-ACCC-88F128D0BCB9}"/>
              </a:ext>
            </a:extLst>
          </p:cNvPr>
          <p:cNvSpPr txBox="1">
            <a:spLocks/>
          </p:cNvSpPr>
          <p:nvPr/>
        </p:nvSpPr>
        <p:spPr>
          <a:xfrm>
            <a:off x="400005" y="409608"/>
            <a:ext cx="10946868" cy="4645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844083" rtl="0" eaLnBrk="1" latinLnBrk="0" hangingPunct="1">
              <a:spcBef>
                <a:spcPct val="0"/>
              </a:spcBef>
              <a:buNone/>
              <a:defRPr sz="40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32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МЕРОПРИЯТИЯ АКАДЕМИИ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884377" y="2762207"/>
            <a:ext cx="7152196" cy="115339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ОБУЧЕНИЕ ПО ДПП ПК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«ФОРМИРОВАНИЕ МАТЕМАТИЧЕСКОЙ ГРАМОТНОСТИ», 72 часа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«ФОРМИРОВАНИЕ ЕСТЕСТВЕННО-НАУЧНОЙ ГРАМОТНОСТИ», 72 часа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«ФОРМИРОВАНИЕ ЧИТАТЕЛЬСКОЙ ГРАМОТНОСТИ», 72 часа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84377" y="4022583"/>
            <a:ext cx="7152196" cy="730833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ПО ФОРМИРОВАНИЮ ФУНКЦИОНАЛЬНОЙ ГРАМОТНОСТИ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884378" y="4900790"/>
            <a:ext cx="7152195" cy="1602595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ОНЛАЙН-МАРАФОН ФУНКЦИОНАЛЬНОЙ ГРАМОТНОСТИ</a:t>
            </a:r>
          </a:p>
          <a:p>
            <a:endParaRPr lang="ru-RU" sz="1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Аудитория: учителя, управленческие команды образовательных организаций, обучающиеся, студенты и преподаватели педагогических вузов</a:t>
            </a:r>
          </a:p>
          <a:p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400" dirty="0">
                <a:latin typeface="Arial" panose="020B0604020202020204" pitchFamily="34" charset="0"/>
                <a:cs typeface="Arial" panose="020B0604020202020204" pitchFamily="34" charset="0"/>
              </a:rPr>
              <a:t>Форма проведения: вебинары, мастер-классы, онлайн-диагностика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8355673" y="5296118"/>
            <a:ext cx="2823975" cy="55826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6 – 10 ДЕКАБРЯ 2021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8355675" y="3000159"/>
            <a:ext cx="2823975" cy="55826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1 МАРТА – 27 АПРЕЛЯ 2022 </a:t>
            </a:r>
          </a:p>
        </p:txBody>
      </p:sp>
      <p:sp>
        <p:nvSpPr>
          <p:cNvPr id="42" name="Прямоугольник 41"/>
          <p:cNvSpPr/>
          <p:nvPr/>
        </p:nvSpPr>
        <p:spPr>
          <a:xfrm>
            <a:off x="8355674" y="4108866"/>
            <a:ext cx="2823975" cy="55826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ЯНВАРЬ 2022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884377" y="2046056"/>
            <a:ext cx="7152196" cy="60917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ОЦЕНКА КОМПЕТЕНЦИЙ УЧИТЕЛЕЙ В ОБЛАСТИ ФОРМИРОВАНИЯ ФУНКЦИОНАЛЬНОЙ ГРАМОТНОСТИ (СОВМЕСТНО С ФИОКО)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8355675" y="2061442"/>
            <a:ext cx="2823975" cy="55826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ЯНВАРЬ-ФЕВРАЛЬ 2022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884377" y="1289511"/>
            <a:ext cx="7152196" cy="60917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РЕАЛИЗАЦИЯ ПРОЕКТА «ШКОЛА СОВРЕМЕННОГО УЧИТЕЛЯ» (9 ДПП ПК): ТРИ МОДУЛЯ ПО ФУНКЦИОНАЛЬНОЙ ГРАМОТНОСТИ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8355672" y="1293914"/>
            <a:ext cx="2823975" cy="55826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20 СЕНТЯБРЯ – </a:t>
            </a: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10 ДЕКАБРЯ 2021</a:t>
            </a:r>
          </a:p>
        </p:txBody>
      </p:sp>
    </p:spTree>
    <p:extLst>
      <p:ext uri="{BB962C8B-B14F-4D97-AF65-F5344CB8AC3E}">
        <p14:creationId xmlns:p14="http://schemas.microsoft.com/office/powerpoint/2010/main" val="1883463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/>
          <p:nvPr/>
        </p:nvSpPr>
        <p:spPr>
          <a:xfrm>
            <a:off x="2542237" y="4023205"/>
            <a:ext cx="142846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Модуль «Особенности современной методики   преподавания»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2859" y="130378"/>
            <a:ext cx="95786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Проект «ШКОЛА СОВРЕМЕННОГО УЧИТЕЛЯ»</a:t>
            </a:r>
            <a:r>
              <a:rPr lang="ru-RU" sz="2800" b="1" dirty="0">
                <a:solidFill>
                  <a:srgbClr val="0070C0"/>
                </a:solidFill>
                <a:latin typeface="Calibri"/>
              </a:rPr>
              <a:t> 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72859" y="1640623"/>
            <a:ext cx="7366959" cy="369332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Базовая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143336" y="1640623"/>
            <a:ext cx="2508548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Вариативная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72860" y="2059853"/>
            <a:ext cx="1777042" cy="107721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Раздел «Государственная политика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образовании»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542238" y="2068193"/>
            <a:ext cx="5497582" cy="36933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Раздел «Современный учитель»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72859" y="3545826"/>
            <a:ext cx="1777042" cy="1169551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Государственная политика в сфере общего образования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Российской Федерации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72859" y="5466365"/>
            <a:ext cx="1777042" cy="738664"/>
          </a:xfrm>
          <a:prstGeom prst="rect">
            <a:avLst/>
          </a:prstGeom>
          <a:solidFill>
            <a:schemeClr val="bg1"/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Цифровая трансформация образования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2542237" y="2494093"/>
            <a:ext cx="1428460" cy="138499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Модуль «Специфика предметного содержания»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058728" y="2496770"/>
            <a:ext cx="3981091" cy="27699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Специфика учебного предмета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058727" y="2853654"/>
            <a:ext cx="3981092" cy="27699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Трудные темы предметного содержания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058727" y="3198238"/>
            <a:ext cx="3981092" cy="27699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Особенности заданий ЕГЭ и требования к их выполнению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078851" y="5054407"/>
            <a:ext cx="3981092" cy="3077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Практикум</a:t>
            </a: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058727" y="4023205"/>
            <a:ext cx="3981091" cy="27699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200">
                <a:solidFill>
                  <a:srgbClr val="00206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Особенности современной  методики   преподавания 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4058727" y="4366939"/>
            <a:ext cx="3981091" cy="276999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Виды оценивания на уроке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058727" y="4710673"/>
            <a:ext cx="3981091" cy="26161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200">
                <a:solidFill>
                  <a:srgbClr val="00206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1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Применение цифровых образовательных технологий на уроке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542237" y="5489449"/>
            <a:ext cx="1428460" cy="1292662"/>
          </a:xfrm>
          <a:prstGeom prst="rect">
            <a:avLst/>
          </a:prstGeom>
          <a:solidFill>
            <a:schemeClr val="bg1">
              <a:lumMod val="95000"/>
            </a:schemeClr>
          </a:solidFill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>
            <a:defPPr>
              <a:defRPr lang="ru-RU"/>
            </a:defPPr>
            <a:lvl1pPr algn="ctr">
              <a:defRPr sz="1400">
                <a:solidFill>
                  <a:srgbClr val="002060"/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3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Модуль «Формирование функциональной грамотности»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300" b="0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046562" y="5821390"/>
            <a:ext cx="4005419" cy="27699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200">
                <a:solidFill>
                  <a:srgbClr val="00206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Задания, развивающие ФГ на уроках …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046562" y="6166259"/>
            <a:ext cx="4005419" cy="27699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200">
                <a:solidFill>
                  <a:srgbClr val="00206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Развитие ФГ на уроках и во внеурочной деятельности …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058726" y="5489449"/>
            <a:ext cx="3981091" cy="276999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z="1200">
                <a:solidFill>
                  <a:srgbClr val="002060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Умения, характеризующие ФГ</a:t>
            </a:r>
          </a:p>
        </p:txBody>
      </p:sp>
      <p:pic>
        <p:nvPicPr>
          <p:cNvPr id="33" name="Рисунок 3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6561" y="3545826"/>
            <a:ext cx="4005419" cy="384081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4398" y="6514139"/>
            <a:ext cx="4025545" cy="384081"/>
          </a:xfrm>
          <a:prstGeom prst="rect">
            <a:avLst/>
          </a:prstGeom>
        </p:spPr>
      </p:pic>
      <p:sp>
        <p:nvSpPr>
          <p:cNvPr id="42" name="TextBox 41"/>
          <p:cNvSpPr txBox="1"/>
          <p:nvPr/>
        </p:nvSpPr>
        <p:spPr>
          <a:xfrm>
            <a:off x="8143336" y="2061308"/>
            <a:ext cx="2508548" cy="9233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rgbClr val="00206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Раздел «Гибкие компетенции современного учителя»</a:t>
            </a:r>
          </a:p>
        </p:txBody>
      </p:sp>
      <p:sp>
        <p:nvSpPr>
          <p:cNvPr id="43" name="Прямоугольник 42"/>
          <p:cNvSpPr/>
          <p:nvPr/>
        </p:nvSpPr>
        <p:spPr>
          <a:xfrm>
            <a:off x="8140011" y="3171623"/>
            <a:ext cx="2511874" cy="307777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Финансовая грамотность</a:t>
            </a:r>
          </a:p>
        </p:txBody>
      </p:sp>
      <p:sp>
        <p:nvSpPr>
          <p:cNvPr id="44" name="Прямоугольник 43"/>
          <p:cNvSpPr/>
          <p:nvPr/>
        </p:nvSpPr>
        <p:spPr>
          <a:xfrm>
            <a:off x="8140011" y="4165789"/>
            <a:ext cx="2511873" cy="52322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Креативное мышление и глобальные компетенции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085605" y="3625421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ИЛИ</a:t>
            </a:r>
          </a:p>
        </p:txBody>
      </p:sp>
      <p:cxnSp>
        <p:nvCxnSpPr>
          <p:cNvPr id="46" name="Прямая со стрелкой 45"/>
          <p:cNvCxnSpPr/>
          <p:nvPr/>
        </p:nvCxnSpPr>
        <p:spPr>
          <a:xfrm>
            <a:off x="8873705" y="3576928"/>
            <a:ext cx="0" cy="55367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46"/>
          <p:cNvCxnSpPr/>
          <p:nvPr/>
        </p:nvCxnSpPr>
        <p:spPr>
          <a:xfrm flipV="1">
            <a:off x="9870399" y="3576928"/>
            <a:ext cx="0" cy="46863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9" name="Рисунок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693" y="2530866"/>
            <a:ext cx="172529" cy="172529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960" y="4044336"/>
            <a:ext cx="172529" cy="172529"/>
          </a:xfrm>
          <a:prstGeom prst="rect">
            <a:avLst/>
          </a:prstGeom>
        </p:spPr>
      </p:pic>
      <p:pic>
        <p:nvPicPr>
          <p:cNvPr id="51" name="Рисунок 5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8692" y="5541683"/>
            <a:ext cx="172529" cy="172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03741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B5E57FF-A518-4ABF-ACCC-88F128D0BCB9}"/>
              </a:ext>
            </a:extLst>
          </p:cNvPr>
          <p:cNvSpPr txBox="1">
            <a:spLocks/>
          </p:cNvSpPr>
          <p:nvPr/>
        </p:nvSpPr>
        <p:spPr>
          <a:xfrm>
            <a:off x="400005" y="409608"/>
            <a:ext cx="10946868" cy="4645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844083" rtl="0" eaLnBrk="1" latinLnBrk="0" hangingPunct="1">
              <a:spcBef>
                <a:spcPct val="0"/>
              </a:spcBef>
              <a:buNone/>
              <a:defRPr sz="40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32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СОДЕРЖАТЕЛЬНЫЕ ЛИНИИ ОБУЧЕНИЯ ПО ДПП ПК</a:t>
            </a:r>
          </a:p>
        </p:txBody>
      </p:sp>
      <p:sp>
        <p:nvSpPr>
          <p:cNvPr id="3" name="Google Shape;139;p21">
            <a:extLst>
              <a:ext uri="{FF2B5EF4-FFF2-40B4-BE49-F238E27FC236}">
                <a16:creationId xmlns="" xmlns:a16="http://schemas.microsoft.com/office/drawing/2014/main" id="{FF7F880B-6307-0246-BD89-68D4B0C395E8}"/>
              </a:ext>
            </a:extLst>
          </p:cNvPr>
          <p:cNvSpPr txBox="1"/>
          <p:nvPr/>
        </p:nvSpPr>
        <p:spPr>
          <a:xfrm>
            <a:off x="428202" y="1303069"/>
            <a:ext cx="10656741" cy="857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Обучение учителей естественно-научного, математического и гуманитарного циклов (по заявкам субъектов РФ)</a:t>
            </a:r>
            <a:endParaRPr sz="2400" i="0" u="none" strike="noStrike" cap="none" dirty="0">
              <a:solidFill>
                <a:srgbClr val="002060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555015" y="4966472"/>
            <a:ext cx="10902643" cy="34882"/>
          </a:xfrm>
          <a:prstGeom prst="line">
            <a:avLst/>
          </a:prstGeom>
          <a:ln w="28575">
            <a:solidFill>
              <a:srgbClr val="0072B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Google Shape;139;p21">
            <a:extLst>
              <a:ext uri="{FF2B5EF4-FFF2-40B4-BE49-F238E27FC236}">
                <a16:creationId xmlns="" xmlns:a16="http://schemas.microsoft.com/office/drawing/2014/main" id="{FF7F880B-6307-0246-BD89-68D4B0C395E8}"/>
              </a:ext>
            </a:extLst>
          </p:cNvPr>
          <p:cNvSpPr txBox="1"/>
          <p:nvPr/>
        </p:nvSpPr>
        <p:spPr>
          <a:xfrm>
            <a:off x="4425352" y="2237029"/>
            <a:ext cx="7283570" cy="2694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ts val="1800"/>
              </a:lnSpc>
            </a:pPr>
            <a:r>
              <a:rPr lang="ru-RU" sz="1600" dirty="0">
                <a:solidFill>
                  <a:srgbClr val="003254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В содержании обучения:</a:t>
            </a:r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3254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Особенности международных исследований качества образования, компетенции в области функциональной грамотности (по направлениям)</a:t>
            </a:r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3254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Методика формирования компетенций в области функциональной грамотности (по направлениям) в урочной и внеурочной деятельности</a:t>
            </a:r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3254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Разбор заданий по функциональной грамотности из банков заданий </a:t>
            </a:r>
            <a:r>
              <a:rPr lang="en-US" sz="1600" dirty="0">
                <a:solidFill>
                  <a:srgbClr val="003254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PISA</a:t>
            </a:r>
            <a:r>
              <a:rPr lang="ru-RU" sz="1600" dirty="0">
                <a:solidFill>
                  <a:srgbClr val="003254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, ИСРО РАО, ФИПИ</a:t>
            </a:r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3254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Практикумы по решению заданий по функциональной грамотности</a:t>
            </a:r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§"/>
            </a:pPr>
            <a:r>
              <a:rPr lang="ru-RU" sz="1600" dirty="0">
                <a:solidFill>
                  <a:srgbClr val="003254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Методические рекомендации по формированию функциональной грамотности</a:t>
            </a:r>
          </a:p>
          <a:p>
            <a:pPr marL="285750" indent="-285750">
              <a:lnSpc>
                <a:spcPts val="1800"/>
              </a:lnSpc>
              <a:buFont typeface="Wingdings" panose="05000000000000000000" pitchFamily="2" charset="2"/>
              <a:buChar char="§"/>
            </a:pPr>
            <a:endParaRPr lang="ru-RU" sz="1600" dirty="0">
              <a:solidFill>
                <a:srgbClr val="003254"/>
              </a:solidFill>
              <a:latin typeface="Arial" panose="020B0604020202020204" pitchFamily="34" charset="0"/>
              <a:ea typeface="Montserrat"/>
              <a:cs typeface="Arial" panose="020B0604020202020204" pitchFamily="34" charset="0"/>
              <a:sym typeface="Montserrat"/>
            </a:endParaRPr>
          </a:p>
        </p:txBody>
      </p:sp>
      <p:sp>
        <p:nvSpPr>
          <p:cNvPr id="10" name="Google Shape;139;p21">
            <a:extLst>
              <a:ext uri="{FF2B5EF4-FFF2-40B4-BE49-F238E27FC236}">
                <a16:creationId xmlns="" xmlns:a16="http://schemas.microsoft.com/office/drawing/2014/main" id="{FF7F880B-6307-0246-BD89-68D4B0C395E8}"/>
              </a:ext>
            </a:extLst>
          </p:cNvPr>
          <p:cNvSpPr txBox="1"/>
          <p:nvPr/>
        </p:nvSpPr>
        <p:spPr>
          <a:xfrm>
            <a:off x="580893" y="4118093"/>
            <a:ext cx="3508029" cy="33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ts val="1800"/>
              </a:lnSpc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Сетевая форма реализации: </a:t>
            </a:r>
          </a:p>
          <a:p>
            <a:pPr>
              <a:lnSpc>
                <a:spcPts val="1800"/>
              </a:lnSpc>
            </a:pPr>
            <a:r>
              <a:rPr lang="ru-RU" sz="1600" dirty="0">
                <a:solidFill>
                  <a:srgbClr val="00206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Академия (48ч.) + ЦНППМ (24ч.)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67109" y="5443292"/>
            <a:ext cx="10816426" cy="785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В рамках подготовки к обучению по программе будет осуществляться </a:t>
            </a:r>
          </a:p>
          <a:p>
            <a:pPr algn="ctr">
              <a:lnSpc>
                <a:spcPts val="1800"/>
              </a:lnSpc>
            </a:pPr>
            <a:r>
              <a:rPr lang="ru-RU" sz="2000" b="1" dirty="0">
                <a:solidFill>
                  <a:srgbClr val="0072BC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очная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подготовка команд </a:t>
            </a:r>
            <a:r>
              <a:rPr lang="ru-RU" sz="2000" b="1" dirty="0" err="1">
                <a:solidFill>
                  <a:srgbClr val="00206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тьюторов</a:t>
            </a:r>
            <a:r>
              <a:rPr lang="ru-RU" sz="2000" b="1" dirty="0">
                <a:solidFill>
                  <a:srgbClr val="002060"/>
                </a:solidFill>
                <a:latin typeface="Arial" panose="020B0604020202020204" pitchFamily="34" charset="0"/>
                <a:ea typeface="Montserrat"/>
                <a:cs typeface="Arial" panose="020B0604020202020204" pitchFamily="34" charset="0"/>
                <a:sym typeface="Montserrat"/>
              </a:rPr>
              <a:t> ЦНППМ по реализации практических модулей (на базе субъектов РФ)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80893" y="5366347"/>
            <a:ext cx="10902642" cy="986824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</p:spTree>
    <p:extLst>
      <p:ext uri="{BB962C8B-B14F-4D97-AF65-F5344CB8AC3E}">
        <p14:creationId xmlns:p14="http://schemas.microsoft.com/office/powerpoint/2010/main" val="210551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DB5E57FF-A518-4ABF-ACCC-88F128D0BCB9}"/>
              </a:ext>
            </a:extLst>
          </p:cNvPr>
          <p:cNvSpPr txBox="1">
            <a:spLocks/>
          </p:cNvSpPr>
          <p:nvPr/>
        </p:nvSpPr>
        <p:spPr>
          <a:xfrm>
            <a:off x="400005" y="409608"/>
            <a:ext cx="10946868" cy="4645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844083" rtl="0" eaLnBrk="1" latinLnBrk="0" hangingPunct="1">
              <a:spcBef>
                <a:spcPct val="0"/>
              </a:spcBef>
              <a:buNone/>
              <a:defRPr sz="40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6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ОЦЕНКА КОМПЕТЕНЦИЙ УЧИТЕЛЕЙ В ОБЛАСТИ ФОРМИРОВАНИЯ ФУНКЦИОНАЛЬНОЙ ГРАМОТНОСТИ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00790" y="2647423"/>
            <a:ext cx="105899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  <a:sym typeface="Montserrat"/>
              </a:rPr>
              <a:t>ПРОВЕДЕНИЕ ОЦЕНКИ компетенций учителей в области методики формирования функциональной грамотности - ФИОКО </a:t>
            </a:r>
            <a:endParaRPr lang="ru-RU" dirty="0">
              <a:solidFill>
                <a:srgbClr val="005792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790" y="1629117"/>
            <a:ext cx="1058990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  <a:sym typeface="Montserrat"/>
              </a:rPr>
              <a:t>ЦЕЛЬ ОЦЕНКИ: </a:t>
            </a:r>
          </a:p>
          <a:p>
            <a:r>
              <a:rPr lang="ru-RU" b="1" dirty="0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  <a:sym typeface="Montserrat"/>
              </a:rPr>
              <a:t>выявление дефицитов учителей в области формирования функциональной грамотности</a:t>
            </a:r>
            <a:endParaRPr lang="ru-RU" dirty="0">
              <a:solidFill>
                <a:srgbClr val="005792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500790" y="3763836"/>
            <a:ext cx="1058990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  <a:sym typeface="Montserrat"/>
              </a:rPr>
              <a:t>РЕЗУЛЬТАТЫ ДИАГНОСТИКИ: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  <a:sym typeface="Montserrat"/>
              </a:rPr>
              <a:t>основание для формирования образовательного контента и взаимодействия с ЦНППМ субъектов РФ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b="1" dirty="0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  <a:sym typeface="Montserrat"/>
              </a:rPr>
              <a:t>основание для формирования образовательного контента</a:t>
            </a:r>
            <a:endParaRPr lang="ru-RU" dirty="0">
              <a:solidFill>
                <a:srgbClr val="00579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00790" y="5237783"/>
            <a:ext cx="10230928" cy="1323439"/>
          </a:xfrm>
          <a:prstGeom prst="rect">
            <a:avLst/>
          </a:prstGeom>
          <a:noFill/>
          <a:ln>
            <a:solidFill>
              <a:srgbClr val="1B328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ru-RU" sz="2200" dirty="0">
                <a:solidFill>
                  <a:srgbClr val="002060"/>
                </a:solidFill>
              </a:rPr>
              <a:t>Субъект РФ на основании информационного письма в РОИВ: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sz="2200" dirty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направляет учителей на мероприятия по оценке компетенций в области формирования функциональной грамотности;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ru-RU" dirty="0">
                <a:solidFill>
                  <a:srgbClr val="002060"/>
                </a:solidFill>
              </a:rPr>
              <a:t>направляет учителей на обучение по ДПП ПК в соответствии с установленной квотой.</a:t>
            </a:r>
          </a:p>
        </p:txBody>
      </p:sp>
    </p:spTree>
    <p:extLst>
      <p:ext uri="{BB962C8B-B14F-4D97-AF65-F5344CB8AC3E}">
        <p14:creationId xmlns:p14="http://schemas.microsoft.com/office/powerpoint/2010/main" val="2853410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="" xmlns:a16="http://schemas.microsoft.com/office/drawing/2014/main" id="{DB5E57FF-A518-4ABF-ACCC-88F128D0BCB9}"/>
              </a:ext>
            </a:extLst>
          </p:cNvPr>
          <p:cNvSpPr txBox="1">
            <a:spLocks/>
          </p:cNvSpPr>
          <p:nvPr/>
        </p:nvSpPr>
        <p:spPr>
          <a:xfrm>
            <a:off x="400005" y="409608"/>
            <a:ext cx="10946868" cy="4645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844083" rtl="0" eaLnBrk="1" latinLnBrk="0" hangingPunct="1">
              <a:spcBef>
                <a:spcPct val="0"/>
              </a:spcBef>
              <a:buNone/>
              <a:defRPr sz="40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6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МЕТОДИЧЕСКИЕ РЕКОМЕНДАЦИИ ПО ФОРМИРОВАНИЮ ФУНКЦИОНАЛЬНОЙ ГРАМОТНОСТИ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383944" y="1727697"/>
            <a:ext cx="2978989" cy="2197321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МАТЕМАТИЧЕСКАЯ ГРАМОТНОСТЬ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132121" y="1727698"/>
            <a:ext cx="2978989" cy="219732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ЕСТЕСТВЕННО-НАУЧНАЯ ГРАМОТНОСТЬ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35768" y="1727699"/>
            <a:ext cx="2978989" cy="219731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ЧИТАТЕЛЬСКАЯ ГРАМОТНОСТЬ</a:t>
            </a:r>
            <a:endParaRPr lang="ru-RU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41872" y="4556398"/>
            <a:ext cx="1060500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Формирование функциональной грамотности: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 урочной деятельности по предмету в контексте формирования </a:t>
            </a:r>
            <a:r>
              <a:rPr lang="ru-RU" dirty="0" err="1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метапредметных</a:t>
            </a:r>
            <a:r>
              <a:rPr lang="ru-RU" dirty="0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результатов обучения</a:t>
            </a:r>
            <a:endParaRPr lang="en-US" dirty="0">
              <a:solidFill>
                <a:srgbClr val="0057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 использованием банков заданий ИСРО РАО, ФИПИ, </a:t>
            </a:r>
            <a:r>
              <a:rPr lang="en-US" dirty="0">
                <a:solidFill>
                  <a:srgbClr val="00579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PISA</a:t>
            </a:r>
            <a:endParaRPr lang="ru-RU" dirty="0">
              <a:solidFill>
                <a:srgbClr val="00579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1873" y="5919692"/>
            <a:ext cx="10369238" cy="769441"/>
          </a:xfrm>
          <a:prstGeom prst="rect">
            <a:avLst/>
          </a:prstGeom>
          <a:noFill/>
          <a:ln>
            <a:solidFill>
              <a:srgbClr val="1B3281"/>
            </a:solidFill>
            <a:prstDash val="lgDash"/>
          </a:ln>
        </p:spPr>
        <p:txBody>
          <a:bodyPr wrap="square" rtlCol="0">
            <a:spAutoFit/>
          </a:bodyPr>
          <a:lstStyle/>
          <a:p>
            <a:r>
              <a:rPr lang="ru-RU" sz="2200" dirty="0">
                <a:solidFill>
                  <a:srgbClr val="002060"/>
                </a:solidFill>
              </a:rPr>
              <a:t>Используются в работе ИРО/ИПК/ЦНППМ/методических служб/педагогических работников субъектов РФ </a:t>
            </a:r>
          </a:p>
        </p:txBody>
      </p:sp>
    </p:spTree>
    <p:extLst>
      <p:ext uri="{BB962C8B-B14F-4D97-AF65-F5344CB8AC3E}">
        <p14:creationId xmlns:p14="http://schemas.microsoft.com/office/powerpoint/2010/main" val="11417649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B5E57FF-A518-4ABF-ACCC-88F128D0BCB9}"/>
              </a:ext>
            </a:extLst>
          </p:cNvPr>
          <p:cNvSpPr txBox="1">
            <a:spLocks/>
          </p:cNvSpPr>
          <p:nvPr/>
        </p:nvSpPr>
        <p:spPr>
          <a:xfrm>
            <a:off x="198407" y="383729"/>
            <a:ext cx="10932805" cy="464582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ctr" defTabSz="844083" rtl="0" eaLnBrk="1" latinLnBrk="0" hangingPunct="1">
              <a:spcBef>
                <a:spcPct val="0"/>
              </a:spcBef>
              <a:buNone/>
              <a:defRPr sz="4062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8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ОНЛАЙН-МАРАФОН</a:t>
            </a:r>
            <a:r>
              <a:rPr lang="ru-RU" sz="30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ФУНКЦИОНАЛЬНОЙ ГРАМОТНОСТИ</a:t>
            </a:r>
          </a:p>
          <a:p>
            <a:pPr algn="l">
              <a:defRPr/>
            </a:pPr>
            <a:r>
              <a:rPr lang="ru-RU" sz="1400" b="1" dirty="0">
                <a:solidFill>
                  <a:srgbClr val="0072B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(ПРИМЕРНАЯ ПРОГРАММА)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685299"/>
              </p:ext>
            </p:extLst>
          </p:nvPr>
        </p:nvGraphicFramePr>
        <p:xfrm>
          <a:off x="409128" y="2079261"/>
          <a:ext cx="10110160" cy="292351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06106">
                  <a:extLst>
                    <a:ext uri="{9D8B030D-6E8A-4147-A177-3AD203B41FA5}">
                      <a16:colId xmlns="" xmlns:a16="http://schemas.microsoft.com/office/drawing/2014/main" val="828530579"/>
                    </a:ext>
                  </a:extLst>
                </a:gridCol>
                <a:gridCol w="2915729">
                  <a:extLst>
                    <a:ext uri="{9D8B030D-6E8A-4147-A177-3AD203B41FA5}">
                      <a16:colId xmlns="" xmlns:a16="http://schemas.microsoft.com/office/drawing/2014/main" val="684014429"/>
                    </a:ext>
                  </a:extLst>
                </a:gridCol>
                <a:gridCol w="5788325">
                  <a:extLst>
                    <a:ext uri="{9D8B030D-6E8A-4147-A177-3AD203B41FA5}">
                      <a16:colId xmlns="" xmlns:a16="http://schemas.microsoft.com/office/drawing/2014/main" val="1000230556"/>
                    </a:ext>
                  </a:extLst>
                </a:gridCol>
              </a:tblGrid>
              <a:tr h="283693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УЧИТЕЛЯ, МЕТОДИСТЫ, ОБУЧАЮЩИЕСЯ</a:t>
                      </a:r>
                      <a:endParaRPr lang="ru-RU" sz="70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06.12.2021 (понедельник)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16.00-17.00 (МСК)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Вебинар совместно с ИСРО РАО «ФГОС и PISA: единство требований к образовательным результатам».</a:t>
                      </a:r>
                      <a:r>
                        <a:rPr lang="ru-RU" sz="700" baseline="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ru-RU" sz="8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Аудитория: учителя-предметники.</a:t>
                      </a:r>
                      <a:endParaRPr lang="ru-RU" sz="7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extLst>
                  <a:ext uri="{0D108BD9-81ED-4DB2-BD59-A6C34878D82A}">
                    <a16:rowId xmlns="" xmlns:a16="http://schemas.microsoft.com/office/drawing/2014/main" val="207118988"/>
                  </a:ext>
                </a:extLst>
              </a:tr>
              <a:tr h="3099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07.12.2021 (вторник)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16.00-17.00 (МСК)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Вебинар совместно ФГБУ «ФИПИ» «Практико-ориентированные задания как средство развития функциональной грамотности».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extLst>
                  <a:ext uri="{0D108BD9-81ED-4DB2-BD59-A6C34878D82A}">
                    <a16:rowId xmlns="" xmlns:a16="http://schemas.microsoft.com/office/drawing/2014/main" val="1024587514"/>
                  </a:ext>
                </a:extLst>
              </a:tr>
              <a:tr h="2813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08.12.2021 (среда) 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16.00-17.00 (МСК)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Вебинар «Читательская грамотность как ключ ко всем видам функциональной грамотности».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extLst>
                  <a:ext uri="{0D108BD9-81ED-4DB2-BD59-A6C34878D82A}">
                    <a16:rowId xmlns="" xmlns:a16="http://schemas.microsoft.com/office/drawing/2014/main" val="4060687893"/>
                  </a:ext>
                </a:extLst>
              </a:tr>
              <a:tr h="3048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09.12.2021 (четверг)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16.00-17.00 (МСК)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Вебинар «Развитие математической грамотности».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extLst>
                  <a:ext uri="{0D108BD9-81ED-4DB2-BD59-A6C34878D82A}">
                    <a16:rowId xmlns="" xmlns:a16="http://schemas.microsoft.com/office/drawing/2014/main" val="23803280"/>
                  </a:ext>
                </a:extLst>
              </a:tr>
              <a:tr h="2969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10.12.2021 (пятница)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16.00-17.00 (МСК)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Вебинар «Развитие естественнонаучной грамотности».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extLst>
                  <a:ext uri="{0D108BD9-81ED-4DB2-BD59-A6C34878D82A}">
                    <a16:rowId xmlns="" xmlns:a16="http://schemas.microsoft.com/office/drawing/2014/main" val="229283501"/>
                  </a:ext>
                </a:extLst>
              </a:tr>
              <a:tr h="481758">
                <a:tc row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chemeClr val="accent1">
                              <a:lumMod val="20000"/>
                              <a:lumOff val="8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УПРАВЛЕНЧЕСКИЕ КОМАНДЫ ШКОЛ</a:t>
                      </a:r>
                      <a:endParaRPr lang="ru-RU" sz="700" dirty="0">
                        <a:solidFill>
                          <a:schemeClr val="accent1">
                            <a:lumMod val="20000"/>
                            <a:lumOff val="8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06.12.2021 (понедельник)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07.12.2021 (вторник)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08.12.2021 (среда)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Самодиагностика управленческих команд школ РФ по основным направлениям функциональной грамотности (читательская, естественнонаучная, математическая) с использованием заданий с автоматической проверкой. (Банк заданий ИСРО)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extLst>
                  <a:ext uri="{0D108BD9-81ED-4DB2-BD59-A6C34878D82A}">
                    <a16:rowId xmlns="" xmlns:a16="http://schemas.microsoft.com/office/drawing/2014/main" val="1513675301"/>
                  </a:ext>
                </a:extLst>
              </a:tr>
              <a:tr h="1580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07.12.2021 (вторник)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Вебинар совместно с ЯНДЕКС «Глобальные компетенции и критическое мышление современного руководителя».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extLst>
                  <a:ext uri="{0D108BD9-81ED-4DB2-BD59-A6C34878D82A}">
                    <a16:rowId xmlns="" xmlns:a16="http://schemas.microsoft.com/office/drawing/2014/main" val="2490814273"/>
                  </a:ext>
                </a:extLst>
              </a:tr>
              <a:tr h="2296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08.12.2021 (среда) 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Вебинар «Функциональная грамотность руководителя». 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extLst>
                  <a:ext uri="{0D108BD9-81ED-4DB2-BD59-A6C34878D82A}">
                    <a16:rowId xmlns="" xmlns:a16="http://schemas.microsoft.com/office/drawing/2014/main" val="4110157179"/>
                  </a:ext>
                </a:extLst>
              </a:tr>
              <a:tr h="2434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09.12.2021 (четверг)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Вебинар совместно с ИСРО РАО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«Функциональная грамотность как результат образования».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extLst>
                  <a:ext uri="{0D108BD9-81ED-4DB2-BD59-A6C34878D82A}">
                    <a16:rowId xmlns="" xmlns:a16="http://schemas.microsoft.com/office/drawing/2014/main" val="720570582"/>
                  </a:ext>
                </a:extLst>
              </a:tr>
              <a:tr h="3164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10.12.2021 (пятница)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0A55A2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Анализ результатов самодиагностики управленческих команд школ РФ по функциональной грамотности.</a:t>
                      </a:r>
                      <a:endParaRPr lang="ru-RU" sz="700" dirty="0">
                        <a:solidFill>
                          <a:srgbClr val="0A55A2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5517" marR="45517" marT="0" marB="0"/>
                </a:tc>
                <a:extLst>
                  <a:ext uri="{0D108BD9-81ED-4DB2-BD59-A6C34878D82A}">
                    <a16:rowId xmlns="" xmlns:a16="http://schemas.microsoft.com/office/drawing/2014/main" val="18025798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336426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2392</TotalTime>
  <Words>720</Words>
  <Application>Microsoft Office PowerPoint</Application>
  <PresentationFormat>Широкоэкранный</PresentationFormat>
  <Paragraphs>115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Arial</vt:lpstr>
      <vt:lpstr>Arial </vt:lpstr>
      <vt:lpstr>Calibri</vt:lpstr>
      <vt:lpstr>Calibri Light</vt:lpstr>
      <vt:lpstr>Helvetica Neue</vt:lpstr>
      <vt:lpstr>Montserrat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Миникеева Жанна Вильевна</cp:lastModifiedBy>
  <cp:revision>237</cp:revision>
  <cp:lastPrinted>2021-07-08T11:20:25Z</cp:lastPrinted>
  <dcterms:created xsi:type="dcterms:W3CDTF">2020-06-08T21:27:38Z</dcterms:created>
  <dcterms:modified xsi:type="dcterms:W3CDTF">2021-11-18T13:04:38Z</dcterms:modified>
</cp:coreProperties>
</file>